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72" r:id="rId2"/>
    <p:sldMasterId id="2147483696" r:id="rId3"/>
  </p:sldMasterIdLst>
  <p:notesMasterIdLst>
    <p:notesMasterId r:id="rId28"/>
  </p:notesMasterIdLst>
  <p:handoutMasterIdLst>
    <p:handoutMasterId r:id="rId29"/>
  </p:handoutMasterIdLst>
  <p:sldIdLst>
    <p:sldId id="269" r:id="rId4"/>
    <p:sldId id="321" r:id="rId5"/>
    <p:sldId id="327" r:id="rId6"/>
    <p:sldId id="324" r:id="rId7"/>
    <p:sldId id="325" r:id="rId8"/>
    <p:sldId id="333" r:id="rId9"/>
    <p:sldId id="317" r:id="rId10"/>
    <p:sldId id="336" r:id="rId11"/>
    <p:sldId id="329" r:id="rId12"/>
    <p:sldId id="330" r:id="rId13"/>
    <p:sldId id="332" r:id="rId14"/>
    <p:sldId id="334" r:id="rId15"/>
    <p:sldId id="323" r:id="rId16"/>
    <p:sldId id="319" r:id="rId17"/>
    <p:sldId id="337" r:id="rId18"/>
    <p:sldId id="339" r:id="rId19"/>
    <p:sldId id="335" r:id="rId20"/>
    <p:sldId id="340" r:id="rId21"/>
    <p:sldId id="342" r:id="rId22"/>
    <p:sldId id="341" r:id="rId23"/>
    <p:sldId id="338" r:id="rId24"/>
    <p:sldId id="343" r:id="rId25"/>
    <p:sldId id="331" r:id="rId26"/>
    <p:sldId id="272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06E"/>
    <a:srgbClr val="B095DA"/>
    <a:srgbClr val="430098"/>
    <a:srgbClr val="001689"/>
    <a:srgbClr val="94C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50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PBASS\AppData\Local\Microsoft\Windows\INetCache\Content.Outlook\R9ZUWZIS\Adding%20Observation%20Discharg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 of</a:t>
            </a:r>
            <a:r>
              <a:rPr lang="en-US" baseline="0"/>
              <a:t> Observation Discharges of Total Discharges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Sheet1!$B$5:$B$43</c:f>
              <c:numCache>
                <c:formatCode>mmm\-yy</c:formatCode>
                <c:ptCount val="39"/>
                <c:pt idx="0">
                  <c:v>42552</c:v>
                </c:pt>
                <c:pt idx="1">
                  <c:v>42583</c:v>
                </c:pt>
                <c:pt idx="2">
                  <c:v>42614</c:v>
                </c:pt>
                <c:pt idx="3">
                  <c:v>42644</c:v>
                </c:pt>
                <c:pt idx="4">
                  <c:v>42675</c:v>
                </c:pt>
                <c:pt idx="5">
                  <c:v>42705</c:v>
                </c:pt>
                <c:pt idx="6">
                  <c:v>42736</c:v>
                </c:pt>
                <c:pt idx="7">
                  <c:v>42767</c:v>
                </c:pt>
                <c:pt idx="8">
                  <c:v>42795</c:v>
                </c:pt>
                <c:pt idx="9">
                  <c:v>42826</c:v>
                </c:pt>
                <c:pt idx="10">
                  <c:v>42856</c:v>
                </c:pt>
                <c:pt idx="11">
                  <c:v>42887</c:v>
                </c:pt>
                <c:pt idx="12">
                  <c:v>42917</c:v>
                </c:pt>
                <c:pt idx="13">
                  <c:v>42948</c:v>
                </c:pt>
                <c:pt idx="14">
                  <c:v>42979</c:v>
                </c:pt>
                <c:pt idx="15">
                  <c:v>43009</c:v>
                </c:pt>
                <c:pt idx="16">
                  <c:v>43040</c:v>
                </c:pt>
                <c:pt idx="17">
                  <c:v>43070</c:v>
                </c:pt>
                <c:pt idx="18">
                  <c:v>43101</c:v>
                </c:pt>
                <c:pt idx="19">
                  <c:v>43132</c:v>
                </c:pt>
                <c:pt idx="20">
                  <c:v>43160</c:v>
                </c:pt>
                <c:pt idx="21">
                  <c:v>43191</c:v>
                </c:pt>
                <c:pt idx="22">
                  <c:v>43221</c:v>
                </c:pt>
                <c:pt idx="23">
                  <c:v>43252</c:v>
                </c:pt>
                <c:pt idx="24">
                  <c:v>43282</c:v>
                </c:pt>
                <c:pt idx="25">
                  <c:v>43313</c:v>
                </c:pt>
                <c:pt idx="26">
                  <c:v>43344</c:v>
                </c:pt>
                <c:pt idx="27">
                  <c:v>43374</c:v>
                </c:pt>
                <c:pt idx="28">
                  <c:v>43405</c:v>
                </c:pt>
                <c:pt idx="29">
                  <c:v>43435</c:v>
                </c:pt>
                <c:pt idx="30">
                  <c:v>43466</c:v>
                </c:pt>
                <c:pt idx="31">
                  <c:v>43497</c:v>
                </c:pt>
                <c:pt idx="32">
                  <c:v>43525</c:v>
                </c:pt>
                <c:pt idx="33">
                  <c:v>43556</c:v>
                </c:pt>
                <c:pt idx="34">
                  <c:v>43586</c:v>
                </c:pt>
                <c:pt idx="35">
                  <c:v>43617</c:v>
                </c:pt>
                <c:pt idx="36">
                  <c:v>43647</c:v>
                </c:pt>
                <c:pt idx="37">
                  <c:v>43678</c:v>
                </c:pt>
                <c:pt idx="38">
                  <c:v>43709</c:v>
                </c:pt>
              </c:numCache>
            </c:numRef>
          </c:cat>
          <c:val>
            <c:numRef>
              <c:f>Sheet1!$M$5:$M$43</c:f>
              <c:numCache>
                <c:formatCode>0%</c:formatCode>
                <c:ptCount val="39"/>
                <c:pt idx="0">
                  <c:v>0.2290660225442834</c:v>
                </c:pt>
                <c:pt idx="1">
                  <c:v>0.23689320388349513</c:v>
                </c:pt>
                <c:pt idx="2">
                  <c:v>0.22026431718061673</c:v>
                </c:pt>
                <c:pt idx="3">
                  <c:v>0.21773886562618958</c:v>
                </c:pt>
                <c:pt idx="4">
                  <c:v>0.20949391918399371</c:v>
                </c:pt>
                <c:pt idx="5">
                  <c:v>0.21855010660980811</c:v>
                </c:pt>
                <c:pt idx="6">
                  <c:v>0.21265560165975103</c:v>
                </c:pt>
                <c:pt idx="7">
                  <c:v>0.2202290076335878</c:v>
                </c:pt>
                <c:pt idx="8">
                  <c:v>0.2293512938674229</c:v>
                </c:pt>
                <c:pt idx="9">
                  <c:v>0.20137038446897601</c:v>
                </c:pt>
                <c:pt idx="10">
                  <c:v>0.2072072072072072</c:v>
                </c:pt>
                <c:pt idx="11">
                  <c:v>0.21276595744680851</c:v>
                </c:pt>
                <c:pt idx="12">
                  <c:v>0.20499804763764154</c:v>
                </c:pt>
                <c:pt idx="13">
                  <c:v>0.22213798332069751</c:v>
                </c:pt>
                <c:pt idx="14">
                  <c:v>0.2100082034454471</c:v>
                </c:pt>
                <c:pt idx="15">
                  <c:v>0.21040638055450056</c:v>
                </c:pt>
                <c:pt idx="16">
                  <c:v>0.20968356843309188</c:v>
                </c:pt>
                <c:pt idx="17">
                  <c:v>0.19440353460972018</c:v>
                </c:pt>
                <c:pt idx="18">
                  <c:v>0.18423817863397549</c:v>
                </c:pt>
                <c:pt idx="19">
                  <c:v>0.19847020933977455</c:v>
                </c:pt>
                <c:pt idx="20">
                  <c:v>0.17603654251581166</c:v>
                </c:pt>
                <c:pt idx="21">
                  <c:v>0.17188693659281895</c:v>
                </c:pt>
                <c:pt idx="22">
                  <c:v>0.1894927536231884</c:v>
                </c:pt>
                <c:pt idx="23">
                  <c:v>0.19198790627362056</c:v>
                </c:pt>
                <c:pt idx="24">
                  <c:v>0.18071833648393196</c:v>
                </c:pt>
                <c:pt idx="25">
                  <c:v>0.17787578096288129</c:v>
                </c:pt>
                <c:pt idx="26">
                  <c:v>0.18754716981132075</c:v>
                </c:pt>
                <c:pt idx="27">
                  <c:v>0.1856243052982586</c:v>
                </c:pt>
                <c:pt idx="28">
                  <c:v>0.20600375234521576</c:v>
                </c:pt>
                <c:pt idx="29">
                  <c:v>0.18178479618068308</c:v>
                </c:pt>
                <c:pt idx="30">
                  <c:v>0.16619318181818182</c:v>
                </c:pt>
                <c:pt idx="31">
                  <c:v>0.18779160186625193</c:v>
                </c:pt>
                <c:pt idx="32">
                  <c:v>0.18468770987239758</c:v>
                </c:pt>
                <c:pt idx="33">
                  <c:v>0.1977570093457944</c:v>
                </c:pt>
                <c:pt idx="34">
                  <c:v>0.22198952879581152</c:v>
                </c:pt>
                <c:pt idx="35">
                  <c:v>0.23054439166971136</c:v>
                </c:pt>
                <c:pt idx="36">
                  <c:v>0.25056775170325513</c:v>
                </c:pt>
                <c:pt idx="37">
                  <c:v>0.28202328966521106</c:v>
                </c:pt>
                <c:pt idx="38">
                  <c:v>0.2533125487139517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0E-4AA5-8586-567ECEA641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8842767"/>
        <c:axId val="1048847343"/>
      </c:lineChart>
      <c:dateAx>
        <c:axId val="10488427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847343"/>
        <c:crosses val="autoZero"/>
        <c:auto val="1"/>
        <c:lblOffset val="100"/>
        <c:baseTimeUnit val="months"/>
      </c:dateAx>
      <c:valAx>
        <c:axId val="104884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8842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7A2D61-E4D8-F940-AA3C-FE3A5DA49D61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EF727E-D47B-6743-A806-DF2A0D7D2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62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631D14-4913-49B4-864A-CCBEC850AFDD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3B3C3-02B3-4984-985D-57F7C4F33B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5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4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8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90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Slide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87746" y="1187581"/>
            <a:ext cx="7243471" cy="4515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5864" y="493443"/>
            <a:ext cx="4597400" cy="447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2F92D5"/>
                </a:solidFill>
                <a:latin typeface="Lato Light"/>
                <a:cs typeface="Lato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Title of Object</a:t>
            </a:r>
          </a:p>
        </p:txBody>
      </p:sp>
    </p:spTree>
    <p:extLst>
      <p:ext uri="{BB962C8B-B14F-4D97-AF65-F5344CB8AC3E}">
        <p14:creationId xmlns:p14="http://schemas.microsoft.com/office/powerpoint/2010/main" val="3522490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81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cs typeface="Trebuchet M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71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7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63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04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68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  <a:cs typeface="Trebuchet MS"/>
              </a:defRPr>
            </a:lvl1pPr>
            <a:lvl2pPr>
              <a:defRPr>
                <a:latin typeface="Trebuchet MS"/>
                <a:cs typeface="Trebuchet MS"/>
              </a:defRPr>
            </a:lvl2pPr>
            <a:lvl3pPr>
              <a:defRPr>
                <a:latin typeface="Trebuchet MS"/>
                <a:cs typeface="Trebuchet MS"/>
              </a:defRPr>
            </a:lvl3pPr>
            <a:lvl4pPr>
              <a:defRPr>
                <a:latin typeface="Trebuchet MS"/>
                <a:cs typeface="Trebuchet MS"/>
              </a:defRPr>
            </a:lvl4pPr>
            <a:lvl5pPr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0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5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2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88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84DA01-CED5-BE43-B7BB-CE48B132DF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F4DEE-0A2B-6143-B96F-42C444B0C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3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4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45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523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4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75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rebuchet MS"/>
                <a:cs typeface="Trebuchet M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783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3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537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2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37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493C24-91A1-BD4A-A637-CD781BC93A42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3D1508-4BC7-B34D-9B8E-AA9E7005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4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2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1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3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0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2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7BFBCC-2E98-9D45-BB6F-9D5CA2B63903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BC1852-0813-7647-ADF7-867790DBB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7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556" y="6024049"/>
            <a:ext cx="239484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9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819" y="6025767"/>
            <a:ext cx="239484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63" y="4685871"/>
            <a:ext cx="3900179" cy="104241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146164"/>
            <a:ext cx="9144000" cy="1815882"/>
          </a:xfrm>
          <a:prstGeom prst="rect">
            <a:avLst/>
          </a:prstGeom>
          <a:solidFill>
            <a:srgbClr val="B095DA"/>
          </a:solidFill>
        </p:spPr>
        <p:txBody>
          <a:bodyPr vert="horz" wrap="square" lIns="548640" tIns="365760" rIns="548640" bIns="36576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 dirty="0" smtClean="0">
                <a:latin typeface="Trebuchet MS"/>
                <a:cs typeface="Trebuchet MS"/>
              </a:rPr>
              <a:t>Improving Percentage of Observation Status Discharges within 48 hours</a:t>
            </a:r>
            <a:endParaRPr lang="en-US" sz="3500" b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059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Improvement Event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529" y="1013454"/>
            <a:ext cx="4695423" cy="31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By end of RIE (11/19/19) we will have created a system ready for testing</a:t>
            </a:r>
          </a:p>
          <a:p>
            <a:r>
              <a:rPr lang="en-US" dirty="0"/>
              <a:t>Attributes of our system:</a:t>
            </a:r>
          </a:p>
          <a:p>
            <a:pPr lvl="1"/>
            <a:r>
              <a:rPr lang="en-US" dirty="0"/>
              <a:t>Compliant with regulatory</a:t>
            </a:r>
          </a:p>
          <a:p>
            <a:pPr lvl="1"/>
            <a:r>
              <a:rPr lang="en-US" dirty="0"/>
              <a:t>Delivers care in least costly manner </a:t>
            </a:r>
          </a:p>
          <a:p>
            <a:pPr lvl="1"/>
            <a:r>
              <a:rPr lang="en-US" dirty="0"/>
              <a:t>In line with triple aim (cost, outcome, experience)</a:t>
            </a:r>
          </a:p>
        </p:txBody>
      </p:sp>
    </p:spTree>
    <p:extLst>
      <p:ext uri="{BB962C8B-B14F-4D97-AF65-F5344CB8AC3E}">
        <p14:creationId xmlns:p14="http://schemas.microsoft.com/office/powerpoint/2010/main" val="16970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57775"/>
            <a:ext cx="8115300" cy="1068388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we are in Type 4. To best align with the defined attributes, we want to move toward type 2 to type 1. 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pic>
        <p:nvPicPr>
          <p:cNvPr id="10241" name="Picture 7" descr="IMG_52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4" y="1131316"/>
            <a:ext cx="5238751" cy="39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908" t="22181" r="10786" b="14033"/>
          <a:stretch/>
        </p:blipFill>
        <p:spPr>
          <a:xfrm>
            <a:off x="127000" y="104525"/>
            <a:ext cx="8890000" cy="65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unit?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540" b="31504"/>
          <a:stretch/>
        </p:blipFill>
        <p:spPr>
          <a:xfrm>
            <a:off x="457199" y="2079428"/>
            <a:ext cx="8519533" cy="3749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417638"/>
            <a:ext cx="747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 to accommodate many different diagnoses, and be tele-capable.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TCU to CDU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Where: </a:t>
            </a:r>
            <a:r>
              <a:rPr lang="en-US" sz="2000" dirty="0"/>
              <a:t>TCU. Tele-capable, 14 beds available</a:t>
            </a:r>
          </a:p>
          <a:p>
            <a:pPr marL="0" indent="0">
              <a:buNone/>
            </a:pPr>
            <a:r>
              <a:rPr lang="en-US" sz="2000" dirty="0"/>
              <a:t>When: </a:t>
            </a:r>
            <a:r>
              <a:rPr lang="en-US" sz="2000" dirty="0" smtClean="0"/>
              <a:t>Start </a:t>
            </a:r>
            <a:r>
              <a:rPr lang="en-US" sz="2000" dirty="0" err="1" smtClean="0"/>
              <a:t>cohorting</a:t>
            </a:r>
            <a:r>
              <a:rPr lang="en-US" sz="2000" dirty="0" smtClean="0"/>
              <a:t> TOC 11/20/19</a:t>
            </a:r>
            <a:r>
              <a:rPr lang="en-US" sz="2000" dirty="0"/>
              <a:t>, accomplished via attrition starting </a:t>
            </a:r>
            <a:r>
              <a:rPr lang="en-US" sz="2000" dirty="0" smtClean="0"/>
              <a:t>11.18. </a:t>
            </a:r>
          </a:p>
          <a:p>
            <a:pPr marL="0" indent="0">
              <a:buNone/>
            </a:pPr>
            <a:r>
              <a:rPr lang="en-US" sz="2000" dirty="0" smtClean="0"/>
              <a:t>How</a:t>
            </a:r>
            <a:r>
              <a:rPr lang="en-US" sz="2000" dirty="0"/>
              <a:t>: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Staffing</a:t>
            </a:r>
            <a:r>
              <a:rPr lang="en-US" sz="2000" dirty="0"/>
              <a:t>:</a:t>
            </a:r>
          </a:p>
          <a:p>
            <a:pPr lvl="1"/>
            <a:r>
              <a:rPr lang="en-US" sz="1600" dirty="0"/>
              <a:t>2 providers that rotate in, with NP to support </a:t>
            </a:r>
          </a:p>
          <a:p>
            <a:pPr lvl="1"/>
            <a:r>
              <a:rPr lang="en-US" sz="1600" dirty="0"/>
              <a:t>4 </a:t>
            </a:r>
            <a:r>
              <a:rPr lang="en-US" sz="1600" dirty="0" smtClean="0"/>
              <a:t>RNs </a:t>
            </a:r>
            <a:r>
              <a:rPr lang="en-US" sz="1600" dirty="0"/>
              <a:t>or 3RNs and 1 CNA (use </a:t>
            </a:r>
            <a:r>
              <a:rPr lang="en-US" sz="1600" dirty="0" smtClean="0"/>
              <a:t>HPPD)</a:t>
            </a:r>
            <a:endParaRPr lang="en-US" sz="1600" dirty="0"/>
          </a:p>
          <a:p>
            <a:pPr lvl="1"/>
            <a:r>
              <a:rPr lang="en-US" sz="1600" dirty="0"/>
              <a:t>1 Care Manager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Supported </a:t>
            </a:r>
            <a:r>
              <a:rPr lang="en-US" sz="2000" dirty="0"/>
              <a:t>by Multidisciplinary rounding: </a:t>
            </a:r>
          </a:p>
          <a:p>
            <a:pPr lvl="1"/>
            <a:r>
              <a:rPr lang="en-US" sz="1600" dirty="0"/>
              <a:t>7:45 am and 2:00 pm. Consider adding evening in later TOC.</a:t>
            </a:r>
          </a:p>
          <a:p>
            <a:pPr lvl="1"/>
            <a:r>
              <a:rPr lang="en-US" sz="1600" dirty="0"/>
              <a:t>1 minute per patient, or less. Ask/answer 2 questions:</a:t>
            </a:r>
          </a:p>
          <a:p>
            <a:pPr lvl="2"/>
            <a:r>
              <a:rPr lang="en-US" sz="1400" dirty="0"/>
              <a:t>What is still keeping the patient here?</a:t>
            </a:r>
          </a:p>
          <a:p>
            <a:pPr lvl="2"/>
            <a:r>
              <a:rPr lang="en-US" sz="1400" dirty="0"/>
              <a:t>What action is needed</a:t>
            </a:r>
            <a:r>
              <a:rPr lang="en-US" sz="1400" dirty="0" smtClean="0"/>
              <a:t>? (Action can include converting to IP)</a:t>
            </a:r>
            <a:endParaRPr lang="en-US" sz="1400" dirty="0"/>
          </a:p>
          <a:p>
            <a:pPr lvl="1"/>
            <a:r>
              <a:rPr lang="en-US" sz="1600" dirty="0" smtClean="0"/>
              <a:t>Rounding </a:t>
            </a:r>
            <a:r>
              <a:rPr lang="en-US" sz="1600" dirty="0"/>
              <a:t>made up of: provider, bedside RN, Care Manager. UR RN to join </a:t>
            </a:r>
            <a:r>
              <a:rPr lang="en-US" sz="1600" dirty="0" smtClean="0"/>
              <a:t>1 time per day. </a:t>
            </a:r>
            <a:r>
              <a:rPr lang="en-US" sz="1600" dirty="0"/>
              <a:t>Charge RN to support.</a:t>
            </a:r>
          </a:p>
        </p:txBody>
      </p:sp>
    </p:spTree>
    <p:extLst>
      <p:ext uri="{BB962C8B-B14F-4D97-AF65-F5344CB8AC3E}">
        <p14:creationId xmlns:p14="http://schemas.microsoft.com/office/powerpoint/2010/main" val="40320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Patient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64"/>
            <a:ext cx="8229600" cy="50546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Admission Criteria:</a:t>
            </a:r>
          </a:p>
          <a:p>
            <a:pPr lvl="0"/>
            <a:r>
              <a:rPr lang="en-US" sz="1600" dirty="0"/>
              <a:t>Meets CMS Observation Criteria</a:t>
            </a:r>
          </a:p>
          <a:p>
            <a:pPr lvl="0"/>
            <a:r>
              <a:rPr lang="en-US" sz="1600" dirty="0"/>
              <a:t>Point of entry to Salem Health is the Emergency Department</a:t>
            </a:r>
          </a:p>
          <a:p>
            <a:pPr lvl="0"/>
            <a:r>
              <a:rPr lang="en-US" sz="1600" dirty="0"/>
              <a:t>Observation class patients under the care of the Salem Health Medical Group (SMHG)</a:t>
            </a:r>
          </a:p>
          <a:p>
            <a:pPr lvl="0"/>
            <a:r>
              <a:rPr lang="en-US" sz="1600" dirty="0"/>
              <a:t>Stable vital signs (definition of stability is patient specific and is a discussion with the hospitalist)</a:t>
            </a:r>
          </a:p>
          <a:p>
            <a:pPr lvl="0"/>
            <a:r>
              <a:rPr lang="en-US" sz="1600" dirty="0"/>
              <a:t>Length of stay expected to be 6 – 48 hours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Exclusion Criteria:</a:t>
            </a:r>
          </a:p>
          <a:p>
            <a:pPr lvl="0"/>
            <a:r>
              <a:rPr lang="en-US" sz="1600" dirty="0"/>
              <a:t>Patient meets inpatient criteria</a:t>
            </a:r>
          </a:p>
          <a:p>
            <a:pPr lvl="0"/>
            <a:r>
              <a:rPr lang="en-US" sz="1600" dirty="0"/>
              <a:t>Active psychiatric conditions or 1:1 behavioral/restraints</a:t>
            </a:r>
          </a:p>
          <a:p>
            <a:pPr lvl="0"/>
            <a:r>
              <a:rPr lang="en-US" sz="1600" dirty="0"/>
              <a:t>Patients experiencing ETOH withdrawal</a:t>
            </a:r>
          </a:p>
          <a:p>
            <a:pPr lvl="0"/>
            <a:r>
              <a:rPr lang="en-US" sz="1600" dirty="0"/>
              <a:t>Patients where it is a reasonable assumption that they may need a Skilled Nursing Facility post discharge or have complex discharge needs</a:t>
            </a:r>
          </a:p>
          <a:p>
            <a:pPr lvl="0"/>
            <a:r>
              <a:rPr lang="en-US" sz="1600" dirty="0"/>
              <a:t>Home or Trilogy ventilators</a:t>
            </a:r>
          </a:p>
          <a:p>
            <a:pPr lvl="0"/>
            <a:r>
              <a:rPr lang="en-US" sz="1600" dirty="0"/>
              <a:t>Patients requiring nursing care for </a:t>
            </a:r>
            <a:r>
              <a:rPr lang="en-US" sz="1600" u="sng" dirty="0"/>
              <a:t>all </a:t>
            </a:r>
            <a:r>
              <a:rPr lang="en-US" sz="1600" dirty="0"/>
              <a:t>activities of daily living</a:t>
            </a:r>
          </a:p>
          <a:p>
            <a:pPr lvl="0"/>
            <a:r>
              <a:rPr lang="en-US" sz="1600" dirty="0"/>
              <a:t>Patients who are actively dying</a:t>
            </a:r>
          </a:p>
        </p:txBody>
      </p:sp>
    </p:spTree>
    <p:extLst>
      <p:ext uri="{BB962C8B-B14F-4D97-AF65-F5344CB8AC3E}">
        <p14:creationId xmlns:p14="http://schemas.microsoft.com/office/powerpoint/2010/main" val="10578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Functionality to support visibility</a:t>
            </a:r>
            <a:endParaRPr lang="en-US" dirty="0"/>
          </a:p>
        </p:txBody>
      </p:sp>
      <p:pic>
        <p:nvPicPr>
          <p:cNvPr id="4" name="Content Placeholder 3" descr="C:\Users\KPBASS\AppData\Local\Microsoft\Windows\INetCache\IE\IFXXE1YM\Attachment-34673532-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" y="2294313"/>
            <a:ext cx="8886305" cy="2424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9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List &amp; System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Colors</a:t>
            </a:r>
            <a:r>
              <a:rPr lang="en-US" dirty="0"/>
              <a:t>: Yellow 0-23 hours, Orange 24-35 hours, Red 36 hours and above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/>
          <a:stretch/>
        </p:blipFill>
        <p:spPr>
          <a:xfrm>
            <a:off x="274321" y="2834639"/>
            <a:ext cx="8678486" cy="27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Storyboard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313" t="13333" r="13984" b="9584"/>
          <a:stretch/>
        </p:blipFill>
        <p:spPr>
          <a:xfrm>
            <a:off x="2044336" y="1003306"/>
            <a:ext cx="4579571" cy="55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Background: Shift in Observation Discharges associate with 2 midnight rule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121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072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admission order set to create an observation specific set</a:t>
            </a:r>
          </a:p>
          <a:p>
            <a:pPr lvl="1"/>
            <a:r>
              <a:rPr lang="en-US" dirty="0" smtClean="0"/>
              <a:t>Labs default to stat, add cardiac enzymes</a:t>
            </a:r>
          </a:p>
          <a:p>
            <a:pPr lvl="1"/>
            <a:r>
              <a:rPr lang="en-US" dirty="0" smtClean="0"/>
              <a:t>Diagnostic tests default to urgent</a:t>
            </a:r>
          </a:p>
          <a:p>
            <a:pPr lvl="1"/>
            <a:r>
              <a:rPr lang="en-US" dirty="0" smtClean="0"/>
              <a:t>Add medical consults</a:t>
            </a:r>
          </a:p>
          <a:p>
            <a:pPr lvl="1"/>
            <a:r>
              <a:rPr lang="en-US" dirty="0" smtClean="0"/>
              <a:t>Remove PT/OT and IP Rehab from order set</a:t>
            </a:r>
          </a:p>
          <a:p>
            <a:r>
              <a:rPr lang="en-US" dirty="0" smtClean="0"/>
              <a:t>Department override on this unit to stat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Interim Plan – Ancillary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Lab: Able to view in </a:t>
            </a:r>
            <a:r>
              <a:rPr lang="en-US" sz="2400" dirty="0" err="1" smtClean="0"/>
              <a:t>medicopia</a:t>
            </a:r>
            <a:r>
              <a:rPr lang="en-US" sz="2400" dirty="0" smtClean="0"/>
              <a:t>, and will add column to patient lists, and prioritize </a:t>
            </a:r>
            <a:r>
              <a:rPr lang="en-US" sz="2400" dirty="0"/>
              <a:t>: 1) stat, 2) observation, 3) routine </a:t>
            </a:r>
            <a:endParaRPr lang="en-US" sz="2400" dirty="0" smtClean="0"/>
          </a:p>
          <a:p>
            <a:r>
              <a:rPr lang="en-US" sz="2400" dirty="0" smtClean="0"/>
              <a:t>Imaging: </a:t>
            </a:r>
          </a:p>
          <a:p>
            <a:pPr lvl="1"/>
            <a:r>
              <a:rPr lang="en-US" sz="2000" dirty="0" smtClean="0"/>
              <a:t>XR and CT will monitor class and prioritize.</a:t>
            </a:r>
          </a:p>
          <a:p>
            <a:pPr lvl="1"/>
            <a:r>
              <a:rPr lang="en-US" sz="2000" dirty="0" err="1" smtClean="0"/>
              <a:t>Nuc</a:t>
            </a:r>
            <a:r>
              <a:rPr lang="en-US" sz="2000" dirty="0" smtClean="0"/>
              <a:t> Med, MRI and US visibility to view broken. Following up with IS.</a:t>
            </a:r>
          </a:p>
          <a:p>
            <a:r>
              <a:rPr lang="en-US" sz="2400" dirty="0" smtClean="0"/>
              <a:t>Acute Rehab: Will monitor for orders and treat same as ED</a:t>
            </a:r>
          </a:p>
          <a:p>
            <a:r>
              <a:rPr lang="en-US" sz="2400" dirty="0" smtClean="0"/>
              <a:t>CVNIS: Will be able to see in charts an prioritize.</a:t>
            </a:r>
          </a:p>
          <a:p>
            <a:r>
              <a:rPr lang="en-US" sz="2400" dirty="0" err="1" smtClean="0"/>
              <a:t>Neurodiagnostics</a:t>
            </a:r>
            <a:r>
              <a:rPr lang="en-US" sz="2400" dirty="0" smtClean="0"/>
              <a:t>: Will use patient lists to see status and prioritize. Tech will come in at 7:30, check list and see observation patients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31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support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Nursing </a:t>
            </a:r>
            <a:r>
              <a:rPr lang="en-US" dirty="0"/>
              <a:t>standards of </a:t>
            </a:r>
            <a:r>
              <a:rPr lang="en-US" dirty="0" smtClean="0"/>
              <a:t>care</a:t>
            </a:r>
          </a:p>
          <a:p>
            <a:pPr lvl="0"/>
            <a:r>
              <a:rPr lang="en-US" dirty="0" smtClean="0"/>
              <a:t>Admission criteria</a:t>
            </a:r>
            <a:endParaRPr lang="en-US" dirty="0"/>
          </a:p>
          <a:p>
            <a:pPr lvl="0"/>
            <a:r>
              <a:rPr lang="en-US" dirty="0" smtClean="0"/>
              <a:t>FAQ</a:t>
            </a:r>
          </a:p>
          <a:p>
            <a:pPr lvl="0"/>
            <a:r>
              <a:rPr lang="en-US" dirty="0" smtClean="0"/>
              <a:t>Scripting</a:t>
            </a:r>
            <a:r>
              <a:rPr lang="en-US" dirty="0"/>
              <a:t> </a:t>
            </a:r>
            <a:r>
              <a:rPr lang="en-US" dirty="0" smtClean="0"/>
              <a:t>to patients </a:t>
            </a:r>
            <a:endParaRPr lang="en-US" dirty="0"/>
          </a:p>
          <a:p>
            <a:pPr lvl="0"/>
            <a:r>
              <a:rPr lang="en-US" dirty="0" smtClean="0"/>
              <a:t>Staffing </a:t>
            </a:r>
            <a:r>
              <a:rPr lang="en-US" dirty="0"/>
              <a:t>plan </a:t>
            </a:r>
            <a:endParaRPr lang="en-US" dirty="0" smtClean="0"/>
          </a:p>
          <a:p>
            <a:pPr lvl="0"/>
            <a:r>
              <a:rPr lang="en-US" dirty="0" smtClean="0"/>
              <a:t>Barriers 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2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Process</a:t>
            </a:r>
          </a:p>
          <a:p>
            <a:r>
              <a:rPr lang="en-US" sz="2000" dirty="0" smtClean="0"/>
              <a:t>Average daily census on CDU (CDU)</a:t>
            </a:r>
          </a:p>
          <a:p>
            <a:r>
              <a:rPr lang="en-US" sz="2000" dirty="0" smtClean="0"/>
              <a:t>% Adherence to 2x/day multidisciplinary rounds (CDU, hospitalists, Care Management)</a:t>
            </a:r>
          </a:p>
          <a:p>
            <a:r>
              <a:rPr lang="en-US" sz="2000" dirty="0" smtClean="0"/>
              <a:t>Observation order set utilization rate (hospitalists)</a:t>
            </a:r>
          </a:p>
          <a:p>
            <a:r>
              <a:rPr lang="en-US" sz="2000" dirty="0" smtClean="0"/>
              <a:t>% follow service level agreement(Ancillary units)</a:t>
            </a:r>
          </a:p>
          <a:p>
            <a:pPr marL="0" indent="0">
              <a:buNone/>
            </a:pPr>
            <a:r>
              <a:rPr lang="en-US" sz="2000" dirty="0" smtClean="0"/>
              <a:t>Outcome</a:t>
            </a:r>
          </a:p>
          <a:p>
            <a:r>
              <a:rPr lang="en-US" sz="2000" dirty="0" smtClean="0"/>
              <a:t>% of patients discharging within 48 hours</a:t>
            </a:r>
          </a:p>
          <a:p>
            <a:r>
              <a:rPr lang="en-US" sz="2000" dirty="0" smtClean="0"/>
              <a:t>Average LOS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Balance</a:t>
            </a:r>
          </a:p>
          <a:p>
            <a:r>
              <a:rPr lang="en-US" sz="2000" dirty="0" smtClean="0"/>
              <a:t>Re-admits</a:t>
            </a:r>
          </a:p>
          <a:p>
            <a:r>
              <a:rPr lang="en-US" sz="2000" dirty="0" smtClean="0"/>
              <a:t># wrong classifications on </a:t>
            </a:r>
            <a:r>
              <a:rPr lang="en-US" sz="2000" dirty="0" smtClean="0"/>
              <a:t>admit (UR RN)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8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Questions 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547" y="1485015"/>
            <a:ext cx="4916906" cy="326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Impact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2" t="33826" r="25092" b="13820"/>
          <a:stretch/>
        </p:blipFill>
        <p:spPr>
          <a:xfrm>
            <a:off x="281424" y="1428743"/>
            <a:ext cx="8662551" cy="3486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457200" y="512921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Increasing the percentage of patients classified brings us in line with national average, which also increased with the introduction of the 2 midnight rule, and required that we treat discharge observation patients more in line with national averages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159" t="45458" r="9870" b="10663"/>
          <a:stretch/>
        </p:blipFill>
        <p:spPr>
          <a:xfrm>
            <a:off x="267662" y="942963"/>
            <a:ext cx="8573629" cy="3414713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508789"/>
              </p:ext>
            </p:extLst>
          </p:nvPr>
        </p:nvGraphicFramePr>
        <p:xfrm>
          <a:off x="457200" y="4371952"/>
          <a:ext cx="5907881" cy="2297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4563">
                  <a:extLst>
                    <a:ext uri="{9D8B030D-6E8A-4147-A177-3AD203B41FA5}">
                      <a16:colId xmlns:a16="http://schemas.microsoft.com/office/drawing/2014/main" val="3078633993"/>
                    </a:ext>
                  </a:extLst>
                </a:gridCol>
                <a:gridCol w="1863781">
                  <a:extLst>
                    <a:ext uri="{9D8B030D-6E8A-4147-A177-3AD203B41FA5}">
                      <a16:colId xmlns:a16="http://schemas.microsoft.com/office/drawing/2014/main" val="3311742315"/>
                    </a:ext>
                  </a:extLst>
                </a:gridCol>
                <a:gridCol w="1829537">
                  <a:extLst>
                    <a:ext uri="{9D8B030D-6E8A-4147-A177-3AD203B41FA5}">
                      <a16:colId xmlns:a16="http://schemas.microsoft.com/office/drawing/2014/main" val="2547013766"/>
                    </a:ext>
                  </a:extLst>
                </a:gridCol>
              </a:tblGrid>
              <a:tr h="539202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ALOS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ALOS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82884950"/>
                  </a:ext>
                </a:extLst>
              </a:tr>
              <a:tr h="539202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Hours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Days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1010776"/>
                  </a:ext>
                </a:extLst>
              </a:tr>
              <a:tr h="27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KP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2.17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7304006"/>
                  </a:ext>
                </a:extLst>
              </a:tr>
              <a:tr h="27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Salem Clinic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2.50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5987205"/>
                  </a:ext>
                </a:extLst>
              </a:tr>
              <a:tr h="27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SHMG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2.71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0496415"/>
                  </a:ext>
                </a:extLst>
              </a:tr>
              <a:tr h="2766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All providers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2.29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83865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2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14" t="29357" r="9692" b="15083"/>
          <a:stretch/>
        </p:blipFill>
        <p:spPr>
          <a:xfrm>
            <a:off x="300684" y="1471606"/>
            <a:ext cx="8616337" cy="43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225" y="3111538"/>
            <a:ext cx="6457950" cy="3703596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327" t="32199" r="7028" b="19818"/>
          <a:stretch/>
        </p:blipFill>
        <p:spPr>
          <a:xfrm>
            <a:off x="728658" y="274637"/>
            <a:ext cx="7858126" cy="280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0078" t="10182" r="31250" b="8750"/>
          <a:stretch/>
        </p:blipFill>
        <p:spPr>
          <a:xfrm>
            <a:off x="1557338" y="114300"/>
            <a:ext cx="5573647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Savings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2075" b="31280"/>
          <a:stretch/>
        </p:blipFill>
        <p:spPr>
          <a:xfrm>
            <a:off x="1128714" y="979562"/>
            <a:ext cx="6872286" cy="51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m Health title page tw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HC-2070-MS-Template-PPT-2017-v6 [Read-Only]" id="{EB2D7CC8-EE94-4FE9-B9A0-03F481D87191}" vid="{DBAFC5F8-B7EE-4019-A0F4-BA1520CC264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HC-2070-MS-Template-PPT-2017-v6 [Read-Only]" id="{EB2D7CC8-EE94-4FE9-B9A0-03F481D87191}" vid="{9AEAFCFA-3078-4F25-8DC5-EC02A48B26A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HC-2070-MS-Template-PPT-2017-v6 [Read-Only]" id="{EB2D7CC8-EE94-4FE9-B9A0-03F481D87191}" vid="{29BB6FE9-DBC1-4B36-8B69-04CC5620EB7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58586</TotalTime>
  <Words>598</Words>
  <Application>Microsoft Office PowerPoint</Application>
  <PresentationFormat>On-screen Show (4:3)</PresentationFormat>
  <Paragraphs>105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ＭＳ Ｐゴシック</vt:lpstr>
      <vt:lpstr>Arial</vt:lpstr>
      <vt:lpstr>Calibri</vt:lpstr>
      <vt:lpstr>Lato Light</vt:lpstr>
      <vt:lpstr>Times New Roman</vt:lpstr>
      <vt:lpstr>Trebuchet MS</vt:lpstr>
      <vt:lpstr>Salem Health title page two</vt:lpstr>
      <vt:lpstr>Custom Design</vt:lpstr>
      <vt:lpstr>1_Custom Design</vt:lpstr>
      <vt:lpstr>PowerPoint Presentation</vt:lpstr>
      <vt:lpstr>Background: Shift in Observation Discharges associate with 2 midnight rule</vt:lpstr>
      <vt:lpstr>Financial Impact</vt:lpstr>
      <vt:lpstr>Step 1</vt:lpstr>
      <vt:lpstr>Step 2</vt:lpstr>
      <vt:lpstr>Containment</vt:lpstr>
      <vt:lpstr>PowerPoint Presentation</vt:lpstr>
      <vt:lpstr>PowerPoint Presentation</vt:lpstr>
      <vt:lpstr>Projected Savings</vt:lpstr>
      <vt:lpstr>Rapid Improvement Event</vt:lpstr>
      <vt:lpstr>System Design</vt:lpstr>
      <vt:lpstr>Models of Care</vt:lpstr>
      <vt:lpstr>PowerPoint Presentation</vt:lpstr>
      <vt:lpstr>What type of unit?</vt:lpstr>
      <vt:lpstr>TCU to CDU Plan</vt:lpstr>
      <vt:lpstr>Who: Patient Criteria</vt:lpstr>
      <vt:lpstr>EPIC Functionality to support visibility</vt:lpstr>
      <vt:lpstr>Patient List &amp; System List</vt:lpstr>
      <vt:lpstr>Storyboard</vt:lpstr>
      <vt:lpstr>Order Set</vt:lpstr>
      <vt:lpstr>Interim Plan – Ancillary Teams</vt:lpstr>
      <vt:lpstr>Other support documents</vt:lpstr>
      <vt:lpstr>Metrics</vt:lpstr>
      <vt:lpstr>Questions </vt:lpstr>
    </vt:vector>
  </TitlesOfParts>
  <Company>Salem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 5 Year Goals</dc:title>
  <dc:creator>Amber L. Aguinaga</dc:creator>
  <cp:lastModifiedBy>Kaitrin P. Bassett</cp:lastModifiedBy>
  <cp:revision>71</cp:revision>
  <cp:lastPrinted>2017-12-07T00:40:37Z</cp:lastPrinted>
  <dcterms:created xsi:type="dcterms:W3CDTF">2017-11-27T18:01:18Z</dcterms:created>
  <dcterms:modified xsi:type="dcterms:W3CDTF">2019-11-20T02:02:04Z</dcterms:modified>
</cp:coreProperties>
</file>